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90" r:id="rId3"/>
    <p:sldId id="315" r:id="rId4"/>
    <p:sldId id="319" r:id="rId5"/>
    <p:sldId id="325" r:id="rId6"/>
    <p:sldId id="311" r:id="rId7"/>
    <p:sldId id="313" r:id="rId8"/>
    <p:sldId id="32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0682"/>
    <a:srgbClr val="7C7F09"/>
    <a:srgbClr val="9ACEB3"/>
    <a:srgbClr val="7739C1"/>
    <a:srgbClr val="9E71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7" autoAdjust="0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35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-4056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2366D-2BB1-1D44-A920-38772E07476C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69C83-0A30-2C4F-9AA5-F534E6C3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739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BFF33-8740-884E-9117-8CE82C098C33}" type="datetime1">
              <a:rPr lang="en-US" smtClean="0"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9E779-BDB2-2A4A-A72C-484C260DC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22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9134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4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63C63D-0C1A-0E4C-A0BD-8D65A954242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97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e3dc18d5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e3dc18d5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83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35898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" y="0"/>
            <a:ext cx="9143999" cy="1550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iag-rule.ai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53" b="36625"/>
          <a:stretch/>
        </p:blipFill>
        <p:spPr>
          <a:xfrm>
            <a:off x="2" y="6516824"/>
            <a:ext cx="9143997" cy="341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3028" y="557048"/>
            <a:ext cx="7608972" cy="3112813"/>
          </a:xfrm>
        </p:spPr>
        <p:txBody>
          <a:bodyPr bIns="91440" anchor="b">
            <a:noAutofit/>
          </a:bodyPr>
          <a:lstStyle>
            <a:lvl1pPr>
              <a:lnSpc>
                <a:spcPct val="85000"/>
              </a:lnSpc>
              <a:defRPr sz="4800" b="0" cap="all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28" y="3913939"/>
            <a:ext cx="6999372" cy="1506483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280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horiz_mcc-eng_white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701" y="5760622"/>
            <a:ext cx="3380740" cy="40513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73027" y="5353911"/>
            <a:ext cx="3502640" cy="778933"/>
          </a:xfrm>
          <a:ln>
            <a:noFill/>
          </a:ln>
        </p:spPr>
        <p:txBody>
          <a:bodyPr lIns="0" rIns="0" anchor="b" anchorCtr="0">
            <a:normAutofit/>
          </a:bodyPr>
          <a:lstStyle>
            <a:lvl1pPr marL="0" indent="0">
              <a:buNone/>
              <a:defRPr sz="13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Speaker Name and Title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143933" y="203199"/>
            <a:ext cx="8856134" cy="59901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E19020A-DFAA-DA4F-86E2-9542E608C4CB}" type="datetime1">
              <a:rPr lang="en-US" smtClean="0"/>
              <a:t>9/10/2019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 with Optional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4817" y="5414573"/>
            <a:ext cx="6752895" cy="353943"/>
          </a:xfrm>
          <a:noFill/>
        </p:spPr>
        <p:txBody>
          <a:bodyPr wrap="square" lIns="182880" tIns="45720" bIns="9144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400" i="1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385380" y="956905"/>
            <a:ext cx="411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6"/>
          </p:nvPr>
        </p:nvSpPr>
        <p:spPr>
          <a:xfrm>
            <a:off x="4643817" y="956905"/>
            <a:ext cx="4114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03B3DEDD-DC00-1E41-9FE9-B6C7ABD8CA25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05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453993" y="620184"/>
            <a:ext cx="2636343" cy="53298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8"/>
          </p:nvPr>
        </p:nvSpPr>
        <p:spPr>
          <a:xfrm>
            <a:off x="6045197" y="620183"/>
            <a:ext cx="2637216" cy="532983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9"/>
          </p:nvPr>
        </p:nvSpPr>
        <p:spPr>
          <a:xfrm>
            <a:off x="3251200" y="620184"/>
            <a:ext cx="2641600" cy="53298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08D0AED3-E44F-D54D-9A1B-6FADC1313669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02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" y="6423377"/>
            <a:ext cx="9144000" cy="43462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2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1"/>
            <a:ext cx="914399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79579" y="924909"/>
            <a:ext cx="6999372" cy="3743435"/>
          </a:xfrm>
        </p:spPr>
        <p:txBody>
          <a:bodyPr bIns="91440" anchor="ctr" anchorCtr="0">
            <a:noAutofit/>
          </a:bodyPr>
          <a:lstStyle>
            <a:lvl1pPr algn="ctr">
              <a:lnSpc>
                <a:spcPct val="85000"/>
              </a:lnSpc>
              <a:defRPr sz="4000" b="0" cap="none" spc="0">
                <a:solidFill>
                  <a:schemeClr val="tx1"/>
                </a:solidFill>
                <a:latin typeface="+mj-lt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 descr="horiz_mcc-eng_purpl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762" y="5698064"/>
            <a:ext cx="3380740" cy="40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66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5715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914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32843"/>
            <a:ext cx="7958667" cy="5729291"/>
          </a:xfrm>
        </p:spPr>
        <p:txBody>
          <a:bodyPr anchor="ctr" anchorCtr="0"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54462-A607-2942-962F-FB5F21B85ED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365955"/>
            <a:ext cx="6126480" cy="3510845"/>
          </a:xfrm>
          <a:solidFill>
            <a:schemeClr val="accent1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54462-A607-2942-962F-FB5F21B85ED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98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365955"/>
            <a:ext cx="6126480" cy="3510845"/>
          </a:xfrm>
          <a:solidFill>
            <a:schemeClr val="accent3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54462-A607-2942-962F-FB5F21B85ED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23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53170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228600" y="304799"/>
            <a:ext cx="8686800" cy="585216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1395" y="1478843"/>
            <a:ext cx="7088909" cy="3285068"/>
          </a:xfrm>
          <a:noFill/>
          <a:ln>
            <a:noFill/>
          </a:ln>
          <a:effectLst/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85000"/>
              </a:lnSpc>
              <a:defRPr sz="4000" cap="all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54462-A607-2942-962F-FB5F21B85ED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0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35898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" y="0"/>
            <a:ext cx="9143999" cy="61976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32843"/>
            <a:ext cx="7992533" cy="5729291"/>
          </a:xfrm>
        </p:spPr>
        <p:txBody>
          <a:bodyPr anchor="ctr" anchorCtr="0"/>
          <a:lstStyle>
            <a:lvl1pPr algn="ctr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A2633B1-AC55-C843-8E75-F0452B86F203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9143999" cy="15504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5" t="74963" r="11175" b="9886"/>
          <a:stretch/>
        </p:blipFill>
        <p:spPr>
          <a:xfrm>
            <a:off x="1" y="5789981"/>
            <a:ext cx="9143999" cy="40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40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7867"/>
            <a:ext cx="8397766" cy="445932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04588-872E-2F4A-9026-9907C39E8A4A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3879FA1-F60C-C042-A1F3-A05C544CBD4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33693"/>
            <a:ext cx="8397766" cy="469638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" y="393181"/>
            <a:ext cx="8703733" cy="893753"/>
          </a:xfrm>
          <a:custGeom>
            <a:avLst/>
            <a:gdLst>
              <a:gd name="connsiteX0" fmla="*/ 0 w 8703733"/>
              <a:gd name="connsiteY0" fmla="*/ 0 h 602584"/>
              <a:gd name="connsiteX1" fmla="*/ 870373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  <a:gd name="connsiteX0" fmla="*/ 0 w 8703733"/>
              <a:gd name="connsiteY0" fmla="*/ 0 h 602584"/>
              <a:gd name="connsiteX1" fmla="*/ 825288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3733" h="602584">
                <a:moveTo>
                  <a:pt x="0" y="0"/>
                </a:moveTo>
                <a:lnTo>
                  <a:pt x="8252883" y="0"/>
                </a:lnTo>
                <a:lnTo>
                  <a:pt x="8703733" y="602584"/>
                </a:lnTo>
                <a:lnTo>
                  <a:pt x="0" y="6025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7050"/>
            <a:ext cx="8397766" cy="803445"/>
          </a:xfrm>
        </p:spPr>
        <p:txBody>
          <a:bodyPr anchor="ctr" anchorCtr="0"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466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2" y="1512711"/>
            <a:ext cx="3992179" cy="4538133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4694623" y="1512711"/>
            <a:ext cx="3992179" cy="4538133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85D8549-8341-1D44-B20E-1832E3F66A28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4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1" y="1"/>
            <a:ext cx="9144000" cy="4255911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80288"/>
            <a:ext cx="8397766" cy="109481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5448"/>
            <a:ext cx="8397766" cy="4291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05923" y="6424360"/>
            <a:ext cx="494973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ctr">
              <a:defRPr sz="1100" b="0" i="0">
                <a:solidFill>
                  <a:schemeClr val="tx1">
                    <a:lumMod val="90000"/>
                    <a:lumOff val="10000"/>
                  </a:schemeClr>
                </a:solidFill>
                <a:latin typeface="Arial"/>
                <a:cs typeface="Arial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8405091" y="6225082"/>
            <a:ext cx="5938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54462-A607-2942-962F-FB5F21B85ED6}" type="datetime1">
              <a:rPr lang="en-US" smtClean="0"/>
              <a:t>9/10/2019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5740407" y="6423303"/>
            <a:ext cx="3258499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 Footer </a:t>
            </a:r>
          </a:p>
        </p:txBody>
      </p:sp>
      <p:pic>
        <p:nvPicPr>
          <p:cNvPr id="5" name="Picture 4" descr="horiz_eng_purple_RGB.eps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67" y="6509137"/>
            <a:ext cx="1933575" cy="1866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71" r:id="rId3"/>
    <p:sldLayoutId id="2147483672" r:id="rId4"/>
    <p:sldLayoutId id="2147483673" r:id="rId5"/>
    <p:sldLayoutId id="2147483670" r:id="rId6"/>
    <p:sldLayoutId id="2147483650" r:id="rId7"/>
    <p:sldLayoutId id="2147483667" r:id="rId8"/>
    <p:sldLayoutId id="2147483662" r:id="rId9"/>
    <p:sldLayoutId id="2147483657" r:id="rId10"/>
    <p:sldLayoutId id="2147483666" r:id="rId11"/>
    <p:sldLayoutId id="2147483665" r:id="rId12"/>
    <p:sldLayoutId id="2147483669" r:id="rId13"/>
    <p:sldLayoutId id="2147483661" r:id="rId14"/>
    <p:sldLayoutId id="2147483675" r:id="rId15"/>
    <p:sldLayoutId id="2147483676" r:id="rId16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 cap="none" spc="-100" normalizeH="0" baseline="0">
          <a:solidFill>
            <a:schemeClr val="tx2"/>
          </a:solidFill>
          <a:effectLst/>
          <a:latin typeface="+mn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2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2"/>
        </a:buClr>
        <a:buSzPct val="100000"/>
        <a:buFont typeface="Wingdings" charset="2"/>
        <a:buChar char="§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Wingdings" charset="2"/>
        <a:buChar char="§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+mj-lt"/>
              </a:rPr>
              <a:t>Northwestern / D65 </a:t>
            </a:r>
            <a:r>
              <a:rPr lang="en-US" b="1" dirty="0" smtClean="0">
                <a:latin typeface="+mj-lt"/>
              </a:rPr>
              <a:t>Research </a:t>
            </a:r>
            <a:r>
              <a:rPr lang="en-US" b="1" dirty="0">
                <a:latin typeface="+mj-lt"/>
              </a:rPr>
              <a:t>Update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September 10, 2019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76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Meeting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7867"/>
            <a:ext cx="4114800" cy="4459320"/>
          </a:xfrm>
        </p:spPr>
        <p:txBody>
          <a:bodyPr>
            <a:normAutofit/>
          </a:bodyPr>
          <a:lstStyle/>
          <a:p>
            <a:r>
              <a:rPr lang="en-US" dirty="0" smtClean="0"/>
              <a:t>Overview of districting project</a:t>
            </a:r>
          </a:p>
          <a:p>
            <a:r>
              <a:rPr lang="en-US" dirty="0" smtClean="0"/>
              <a:t>Capabilities, assumptions and data discussion</a:t>
            </a:r>
          </a:p>
          <a:p>
            <a:r>
              <a:rPr lang="en-US" dirty="0" smtClean="0"/>
              <a:t>Next steps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Google Shape;6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82014" y="0"/>
            <a:ext cx="4061986" cy="40960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5317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mean by ‘block’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334" t="10013" r="28416" b="42253"/>
          <a:stretch/>
        </p:blipFill>
        <p:spPr>
          <a:xfrm>
            <a:off x="208722" y="1661160"/>
            <a:ext cx="4066098" cy="46297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65989" y="1884461"/>
            <a:ext cx="428849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Polygons comprised of street segments for which it is reasonable to assume that all residences within the polygon would be assigned to the same school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Collapse dead-ends into polygon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Include side-of-street when defining the border of a polygon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Shapes may be defined by 3, 4, 5,… street segments depending of network</a:t>
            </a:r>
          </a:p>
          <a:p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868680" y="2110740"/>
            <a:ext cx="1447800" cy="1676400"/>
          </a:xfrm>
          <a:custGeom>
            <a:avLst/>
            <a:gdLst>
              <a:gd name="connsiteX0" fmla="*/ 15240 w 1447800"/>
              <a:gd name="connsiteY0" fmla="*/ 0 h 1676400"/>
              <a:gd name="connsiteX1" fmla="*/ 0 w 1447800"/>
              <a:gd name="connsiteY1" fmla="*/ 1630680 h 1676400"/>
              <a:gd name="connsiteX2" fmla="*/ 1447800 w 1447800"/>
              <a:gd name="connsiteY2" fmla="*/ 1676400 h 1676400"/>
              <a:gd name="connsiteX3" fmla="*/ 1386840 w 1447800"/>
              <a:gd name="connsiteY3" fmla="*/ 0 h 1676400"/>
              <a:gd name="connsiteX4" fmla="*/ 15240 w 1447800"/>
              <a:gd name="connsiteY4" fmla="*/ 0 h 167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7800" h="1676400">
                <a:moveTo>
                  <a:pt x="15240" y="0"/>
                </a:moveTo>
                <a:lnTo>
                  <a:pt x="0" y="1630680"/>
                </a:lnTo>
                <a:lnTo>
                  <a:pt x="1447800" y="1676400"/>
                </a:lnTo>
                <a:lnTo>
                  <a:pt x="1386840" y="0"/>
                </a:lnTo>
                <a:lnTo>
                  <a:pt x="15240" y="0"/>
                </a:lnTo>
                <a:close/>
              </a:path>
            </a:pathLst>
          </a:custGeom>
          <a:solidFill>
            <a:srgbClr val="7739C1">
              <a:alpha val="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Block A</a:t>
            </a:r>
          </a:p>
        </p:txBody>
      </p:sp>
      <p:sp>
        <p:nvSpPr>
          <p:cNvPr id="10" name="Freeform 9"/>
          <p:cNvSpPr/>
          <p:nvPr/>
        </p:nvSpPr>
        <p:spPr>
          <a:xfrm>
            <a:off x="845820" y="3985260"/>
            <a:ext cx="1615440" cy="1706880"/>
          </a:xfrm>
          <a:custGeom>
            <a:avLst/>
            <a:gdLst>
              <a:gd name="connsiteX0" fmla="*/ 15240 w 1615440"/>
              <a:gd name="connsiteY0" fmla="*/ 0 h 1706880"/>
              <a:gd name="connsiteX1" fmla="*/ 0 w 1615440"/>
              <a:gd name="connsiteY1" fmla="*/ 1645920 h 1706880"/>
              <a:gd name="connsiteX2" fmla="*/ 1615440 w 1615440"/>
              <a:gd name="connsiteY2" fmla="*/ 1706880 h 1706880"/>
              <a:gd name="connsiteX3" fmla="*/ 1501140 w 1615440"/>
              <a:gd name="connsiteY3" fmla="*/ 30480 h 1706880"/>
              <a:gd name="connsiteX4" fmla="*/ 15240 w 1615440"/>
              <a:gd name="connsiteY4" fmla="*/ 0 h 1706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5440" h="1706880">
                <a:moveTo>
                  <a:pt x="15240" y="0"/>
                </a:moveTo>
                <a:lnTo>
                  <a:pt x="0" y="1645920"/>
                </a:lnTo>
                <a:lnTo>
                  <a:pt x="1615440" y="1706880"/>
                </a:lnTo>
                <a:lnTo>
                  <a:pt x="1501140" y="30480"/>
                </a:lnTo>
                <a:lnTo>
                  <a:pt x="15240" y="0"/>
                </a:lnTo>
                <a:close/>
              </a:path>
            </a:pathLst>
          </a:custGeom>
          <a:solidFill>
            <a:srgbClr val="9ACEB3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</a:rPr>
              <a:t>Block B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644140" y="4008120"/>
            <a:ext cx="1249680" cy="1691640"/>
          </a:xfrm>
          <a:custGeom>
            <a:avLst/>
            <a:gdLst>
              <a:gd name="connsiteX0" fmla="*/ 0 w 1249680"/>
              <a:gd name="connsiteY0" fmla="*/ 30480 h 1691640"/>
              <a:gd name="connsiteX1" fmla="*/ 45720 w 1249680"/>
              <a:gd name="connsiteY1" fmla="*/ 1684020 h 1691640"/>
              <a:gd name="connsiteX2" fmla="*/ 1211580 w 1249680"/>
              <a:gd name="connsiteY2" fmla="*/ 1691640 h 1691640"/>
              <a:gd name="connsiteX3" fmla="*/ 1249680 w 1249680"/>
              <a:gd name="connsiteY3" fmla="*/ 0 h 1691640"/>
              <a:gd name="connsiteX4" fmla="*/ 0 w 1249680"/>
              <a:gd name="connsiteY4" fmla="*/ 3048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9680" h="1691640">
                <a:moveTo>
                  <a:pt x="0" y="30480"/>
                </a:moveTo>
                <a:lnTo>
                  <a:pt x="45720" y="1684020"/>
                </a:lnTo>
                <a:lnTo>
                  <a:pt x="1211580" y="1691640"/>
                </a:lnTo>
                <a:lnTo>
                  <a:pt x="1249680" y="0"/>
                </a:lnTo>
                <a:lnTo>
                  <a:pt x="0" y="30480"/>
                </a:lnTo>
                <a:close/>
              </a:path>
            </a:pathLst>
          </a:custGeom>
          <a:solidFill>
            <a:srgbClr val="7C7F09">
              <a:alpha val="1803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</a:rPr>
              <a:t>Block D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522220" y="2057400"/>
            <a:ext cx="1402080" cy="1790700"/>
          </a:xfrm>
          <a:custGeom>
            <a:avLst/>
            <a:gdLst>
              <a:gd name="connsiteX0" fmla="*/ 0 w 1402080"/>
              <a:gd name="connsiteY0" fmla="*/ 0 h 1790700"/>
              <a:gd name="connsiteX1" fmla="*/ 68580 w 1402080"/>
              <a:gd name="connsiteY1" fmla="*/ 1775460 h 1790700"/>
              <a:gd name="connsiteX2" fmla="*/ 1341120 w 1402080"/>
              <a:gd name="connsiteY2" fmla="*/ 1790700 h 1790700"/>
              <a:gd name="connsiteX3" fmla="*/ 1402080 w 1402080"/>
              <a:gd name="connsiteY3" fmla="*/ 30480 h 1790700"/>
              <a:gd name="connsiteX4" fmla="*/ 0 w 1402080"/>
              <a:gd name="connsiteY4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2080" h="1790700">
                <a:moveTo>
                  <a:pt x="0" y="0"/>
                </a:moveTo>
                <a:lnTo>
                  <a:pt x="68580" y="1775460"/>
                </a:lnTo>
                <a:lnTo>
                  <a:pt x="1341120" y="1790700"/>
                </a:lnTo>
                <a:lnTo>
                  <a:pt x="1402080" y="30480"/>
                </a:lnTo>
                <a:lnTo>
                  <a:pt x="0" y="0"/>
                </a:lnTo>
                <a:close/>
              </a:path>
            </a:pathLst>
          </a:custGeom>
          <a:solidFill>
            <a:srgbClr val="410682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/>
                </a:solidFill>
              </a:rPr>
              <a:t>Block C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47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the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3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2725" y="2045575"/>
            <a:ext cx="7498552" cy="36503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9445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076" y="1410525"/>
            <a:ext cx="6812477" cy="44327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idx="4294967295"/>
          </p:nvPr>
        </p:nvSpPr>
        <p:spPr>
          <a:xfrm>
            <a:off x="48810" y="570900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Visualizing the blocks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4309110" y="595317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dk2"/>
                </a:solidFill>
              </a:rPr>
              <a:t>We can use color coding to assign each block to the school it is assigned 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156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502984"/>
                </a:solidFill>
              </a:rPr>
              <a:t>Making the research data set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33" y="1600200"/>
            <a:ext cx="8146733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9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502984"/>
                </a:solidFill>
              </a:rPr>
              <a:t>Aggregating the data</a:t>
            </a:r>
            <a:endParaRPr lang="en-US" dirty="0">
              <a:solidFill>
                <a:srgbClr val="502984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E12CD-FCB1-464E-A775-0B83FDDACE0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331643" y="1677991"/>
            <a:ext cx="4480714" cy="369332"/>
          </a:xfrm>
          <a:prstGeom prst="rect">
            <a:avLst/>
          </a:prstGeom>
          <a:noFill/>
          <a:ln>
            <a:solidFill>
              <a:srgbClr val="502984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71,103 student-years included in research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821240" y="2264252"/>
            <a:ext cx="7501519" cy="369332"/>
            <a:chOff x="821240" y="2255527"/>
            <a:chExt cx="7501519" cy="369332"/>
          </a:xfrm>
        </p:grpSpPr>
        <p:sp>
          <p:nvSpPr>
            <p:cNvPr id="9" name="TextBox 8"/>
            <p:cNvSpPr txBox="1"/>
            <p:nvPr/>
          </p:nvSpPr>
          <p:spPr>
            <a:xfrm>
              <a:off x="821240" y="2255527"/>
              <a:ext cx="3159839" cy="369332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Link addresses to 828 blocks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02319" y="2255527"/>
              <a:ext cx="3520440" cy="369332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Link 10 years to 10 2-year bands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75980" y="2850512"/>
            <a:ext cx="8392041" cy="369332"/>
          </a:xfrm>
          <a:prstGeom prst="rect">
            <a:avLst/>
          </a:prstGeom>
          <a:noFill/>
          <a:ln>
            <a:solidFill>
              <a:srgbClr val="1377C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Aggregate by location (blocks) and time (year bands) for 8,280 block-year bands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43103" y="3436772"/>
            <a:ext cx="5057795" cy="369332"/>
          </a:xfrm>
          <a:prstGeom prst="rect">
            <a:avLst/>
          </a:prstGeom>
          <a:noFill/>
          <a:ln>
            <a:solidFill>
              <a:srgbClr val="1377C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Count students and subsets by block-year band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54264" y="4023033"/>
            <a:ext cx="7235471" cy="646331"/>
            <a:chOff x="954264" y="3910523"/>
            <a:chExt cx="7235471" cy="646331"/>
          </a:xfrm>
        </p:grpSpPr>
        <p:sp>
          <p:nvSpPr>
            <p:cNvPr id="13" name="TextBox 12"/>
            <p:cNvSpPr txBox="1"/>
            <p:nvPr/>
          </p:nvSpPr>
          <p:spPr>
            <a:xfrm>
              <a:off x="954264" y="3910523"/>
              <a:ext cx="2377574" cy="646331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If at least 10 students</a:t>
              </a:r>
            </a:p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report counts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286102" y="3910523"/>
              <a:ext cx="3903633" cy="646331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If fewer than 10 students</a:t>
              </a:r>
            </a:p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count combined with nearest blocks 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125911" y="5749552"/>
            <a:ext cx="8892178" cy="369332"/>
          </a:xfrm>
          <a:prstGeom prst="rect">
            <a:avLst/>
          </a:prstGeom>
          <a:noFill/>
          <a:ln>
            <a:solidFill>
              <a:srgbClr val="502984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4,446 group-year band counts and 2,428 block-year bands with no students reported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538843" y="4886293"/>
            <a:ext cx="5398149" cy="646331"/>
            <a:chOff x="3577350" y="4723188"/>
            <a:chExt cx="5398149" cy="646331"/>
          </a:xfrm>
        </p:grpSpPr>
        <p:sp>
          <p:nvSpPr>
            <p:cNvPr id="15" name="TextBox 14"/>
            <p:cNvSpPr txBox="1"/>
            <p:nvPr/>
          </p:nvSpPr>
          <p:spPr>
            <a:xfrm>
              <a:off x="6264500" y="4723188"/>
              <a:ext cx="2710999" cy="646331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If fewer than 10 students</a:t>
              </a:r>
            </a:p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aggregate remaining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77350" y="4723188"/>
              <a:ext cx="2685351" cy="646331"/>
            </a:xfrm>
            <a:prstGeom prst="rect">
              <a:avLst/>
            </a:prstGeom>
            <a:noFill/>
            <a:ln>
              <a:solidFill>
                <a:srgbClr val="1377C3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If at least 10 students</a:t>
              </a:r>
            </a:p>
            <a:p>
              <a:pPr algn="ctr"/>
              <a:r>
                <a:rPr lang="en-US" dirty="0" smtClean="0">
                  <a:latin typeface="Arial" panose="020B0604020202020204" pitchFamily="34" charset="0"/>
                  <a:cs typeface="Arial" panose="020B0604020202020204" pitchFamily="34" charset="0"/>
                </a:rPr>
                <a:t>report combined counts</a:t>
              </a:r>
              <a:endParaRPr 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2" name="Elbow Connector 21"/>
          <p:cNvCxnSpPr>
            <a:stCxn id="7" idx="2"/>
            <a:endCxn id="9" idx="0"/>
          </p:cNvCxnSpPr>
          <p:nvPr/>
        </p:nvCxnSpPr>
        <p:spPr>
          <a:xfrm rot="5400000">
            <a:off x="3378116" y="1070367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6200000" flipH="1">
            <a:off x="5551409" y="1070779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Elbow Connector 25"/>
          <p:cNvCxnSpPr/>
          <p:nvPr/>
        </p:nvCxnSpPr>
        <p:spPr>
          <a:xfrm rot="16200000" flipV="1">
            <a:off x="3378115" y="1657039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rot="5400000" flipH="1" flipV="1">
            <a:off x="5551408" y="1657451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/>
          <p:cNvCxnSpPr/>
          <p:nvPr/>
        </p:nvCxnSpPr>
        <p:spPr>
          <a:xfrm rot="5400000">
            <a:off x="3381660" y="2828295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Elbow Connector 28"/>
          <p:cNvCxnSpPr/>
          <p:nvPr/>
        </p:nvCxnSpPr>
        <p:spPr>
          <a:xfrm rot="16200000" flipH="1">
            <a:off x="5554953" y="2828707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Elbow Connector 29"/>
          <p:cNvCxnSpPr/>
          <p:nvPr/>
        </p:nvCxnSpPr>
        <p:spPr>
          <a:xfrm rot="5400000">
            <a:off x="5566946" y="3693443"/>
            <a:ext cx="216929" cy="2170840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6200000" flipH="1">
            <a:off x="7194523" y="4239778"/>
            <a:ext cx="216929" cy="1078992"/>
          </a:xfrm>
          <a:prstGeom prst="bentConnector3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2401160" y="4670809"/>
            <a:ext cx="0" cy="108018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590850" y="5535210"/>
            <a:ext cx="0" cy="2103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841311" y="5532822"/>
            <a:ext cx="0" cy="2103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580300" y="3219423"/>
            <a:ext cx="0" cy="2103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447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5" name="Rectangle 4"/>
          <p:cNvSpPr/>
          <p:nvPr/>
        </p:nvSpPr>
        <p:spPr>
          <a:xfrm>
            <a:off x="4447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Rectangle 5"/>
          <p:cNvSpPr/>
          <p:nvPr/>
        </p:nvSpPr>
        <p:spPr>
          <a:xfrm>
            <a:off x="4447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4832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0" y="857250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r>
              <a:rPr lang="en"/>
              <a:t>Assigning blocks to schools 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875" y="1429951"/>
            <a:ext cx="6410258" cy="426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4447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Rectangle 2"/>
          <p:cNvSpPr/>
          <p:nvPr/>
        </p:nvSpPr>
        <p:spPr>
          <a:xfrm>
            <a:off x="4447607" y="3244334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79750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ustom 6">
      <a:dk1>
        <a:srgbClr val="342F2E"/>
      </a:dk1>
      <a:lt1>
        <a:sysClr val="window" lastClr="FFFFFF"/>
      </a:lt1>
      <a:dk2>
        <a:srgbClr val="4E2A84"/>
      </a:dk2>
      <a:lt2>
        <a:srgbClr val="D8D6D6"/>
      </a:lt2>
      <a:accent1>
        <a:srgbClr val="401F68"/>
      </a:accent1>
      <a:accent2>
        <a:srgbClr val="007FA4"/>
      </a:accent2>
      <a:accent3>
        <a:srgbClr val="0D2D6C"/>
      </a:accent3>
      <a:accent4>
        <a:srgbClr val="D9C826"/>
      </a:accent4>
      <a:accent5>
        <a:srgbClr val="CA7C1B"/>
      </a:accent5>
      <a:accent6>
        <a:srgbClr val="D85820"/>
      </a:accent6>
      <a:hlink>
        <a:srgbClr val="5091CD"/>
      </a:hlink>
      <a:folHlink>
        <a:srgbClr val="BBB8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thwestern Engineering Light 4x3" id="{B0F77A55-941E-1046-8C01-E256BD300EDA}" vid="{E99E6BB4-1642-0940-A271-D2F59CD67B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7225</TotalTime>
  <Words>218</Words>
  <Application>Microsoft Office PowerPoint</Application>
  <PresentationFormat>On-screen Show (4:3)</PresentationFormat>
  <Paragraphs>50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Courier New</vt:lpstr>
      <vt:lpstr>Wingdings</vt:lpstr>
      <vt:lpstr>Executive</vt:lpstr>
      <vt:lpstr>Northwestern / D65 Research Update</vt:lpstr>
      <vt:lpstr>Meeting agenda</vt:lpstr>
      <vt:lpstr>What we mean by ‘block’</vt:lpstr>
      <vt:lpstr>Example from the data</vt:lpstr>
      <vt:lpstr>Visualizing the blocks</vt:lpstr>
      <vt:lpstr>Making the research data set</vt:lpstr>
      <vt:lpstr>Aggregating the data</vt:lpstr>
      <vt:lpstr>Assigning blocks to schools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Martel</dc:creator>
  <cp:lastModifiedBy>Karen Smilowitz</cp:lastModifiedBy>
  <cp:revision>169</cp:revision>
  <cp:lastPrinted>2015-07-30T22:06:39Z</cp:lastPrinted>
  <dcterms:created xsi:type="dcterms:W3CDTF">2015-07-29T19:46:13Z</dcterms:created>
  <dcterms:modified xsi:type="dcterms:W3CDTF">2019-09-10T13:52:59Z</dcterms:modified>
</cp:coreProperties>
</file>

<file path=docProps/thumbnail.jpeg>
</file>